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036320" y="0"/>
            <a:ext cx="10058399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16000" y="3200400"/>
            <a:ext cx="100583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16000" y="4724400"/>
            <a:ext cx="91440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56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440"/>
              </a:spcBef>
              <a:buClr>
                <a:schemeClr val="accent1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360"/>
              </a:spcBef>
              <a:buClr>
                <a:schemeClr val="accent1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360"/>
              </a:spcBef>
              <a:buClr>
                <a:schemeClr val="accent1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9" name="Shape 19"/>
          <p:cNvSpPr/>
          <p:nvPr/>
        </p:nvSpPr>
        <p:spPr>
          <a:xfrm>
            <a:off x="1036320" y="6172200"/>
            <a:ext cx="10058399" cy="2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4102099" y="-2197099"/>
            <a:ext cx="3886200" cy="965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marL="27432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37159" marL="594360" rtl="0" algn="l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06680" marL="86868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14300" marL="114300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14300" marL="137160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34620" marL="164592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6651" marL="1901951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37160" marL="219456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32079" marL="246888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-469899" y="2171701"/>
            <a:ext cx="5410199" cy="2438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4826000" y="-685798"/>
            <a:ext cx="4876799" cy="761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marL="27432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37159" marL="594360" rtl="0" algn="l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06680" marL="86868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14300" marL="114300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14300" marL="137160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34620" marL="164592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6651" marL="1901951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37160" marL="219456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32079" marL="246888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016000" y="685800"/>
            <a:ext cx="100583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1920" marL="27432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37159" marL="594360" rtl="0" algn="l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06680" marL="86868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14300" marL="114300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14300" marL="137160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34620" marL="164592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6651" marL="1901951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37160" marL="219456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32079" marL="246888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1036320" y="0"/>
            <a:ext cx="10058399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1016000" y="3276600"/>
            <a:ext cx="100583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016000" y="4953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3" name="Shape 33"/>
          <p:cNvSpPr/>
          <p:nvPr/>
        </p:nvSpPr>
        <p:spPr>
          <a:xfrm>
            <a:off x="1036320" y="6172200"/>
            <a:ext cx="10058399" cy="2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016000" y="609600"/>
            <a:ext cx="4876799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6197600" y="609600"/>
            <a:ext cx="4876799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011936" y="609600"/>
            <a:ext cx="487679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Impact"/>
              <a:buNone/>
              <a:defRPr/>
            </a:lvl1pPr>
            <a:lvl2pPr indent="0" marL="457200" rtl="0">
              <a:spcBef>
                <a:spcPts val="0"/>
              </a:spcBef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011936" y="1329263"/>
            <a:ext cx="487679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6193535" y="609600"/>
            <a:ext cx="487679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Impact"/>
              <a:buNone/>
              <a:defRPr/>
            </a:lvl1pPr>
            <a:lvl2pPr indent="0" marL="457200" rtl="0">
              <a:spcBef>
                <a:spcPts val="0"/>
              </a:spcBef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6193535" y="1329263"/>
            <a:ext cx="487679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cxnSp>
        <p:nvCxnSpPr>
          <p:cNvPr id="50" name="Shape 50"/>
          <p:cNvCxnSpPr/>
          <p:nvPr/>
        </p:nvCxnSpPr>
        <p:spPr>
          <a:xfrm>
            <a:off x="1011936" y="1249362"/>
            <a:ext cx="4876799" cy="1587"/>
          </a:xfrm>
          <a:prstGeom prst="straightConnector1">
            <a:avLst/>
          </a:prstGeom>
          <a:noFill/>
          <a:ln cap="flat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Shape 51"/>
          <p:cNvCxnSpPr/>
          <p:nvPr/>
        </p:nvCxnSpPr>
        <p:spPr>
          <a:xfrm>
            <a:off x="6193535" y="1249362"/>
            <a:ext cx="4876799" cy="1587"/>
          </a:xfrm>
          <a:prstGeom prst="straightConnector1">
            <a:avLst/>
          </a:prstGeom>
          <a:noFill/>
          <a:ln cap="flat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016000" y="4572000"/>
            <a:ext cx="9046463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947821" y="457200"/>
            <a:ext cx="6126578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1016001" y="457200"/>
            <a:ext cx="3564876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/>
            </a:lvl1pPr>
            <a:lvl2pPr indent="0" marL="457200" rtl="0">
              <a:spcBef>
                <a:spcPts val="0"/>
              </a:spcBef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cxnSp>
        <p:nvCxnSpPr>
          <p:cNvPr id="68" name="Shape 68"/>
          <p:cNvCxnSpPr/>
          <p:nvPr/>
        </p:nvCxnSpPr>
        <p:spPr>
          <a:xfrm rot="5400000">
            <a:off x="2871259" y="2514335"/>
            <a:ext cx="3809999" cy="2116"/>
          </a:xfrm>
          <a:prstGeom prst="straightConnector1">
            <a:avLst/>
          </a:prstGeom>
          <a:noFill/>
          <a:ln cap="flat" w="15875">
            <a:solidFill>
              <a:srgbClr val="97979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011936" y="4572000"/>
            <a:ext cx="9046463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1036320" y="457200"/>
            <a:ext cx="10058399" cy="2895600"/>
          </a:xfrm>
          <a:prstGeom prst="rect">
            <a:avLst/>
          </a:prstGeom>
          <a:noFill/>
          <a:ln cap="flat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1133855" y="3505200"/>
            <a:ext cx="98551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457200" rtl="0">
              <a:spcBef>
                <a:spcPts val="0"/>
              </a:spcBef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3.xml"/><Relationship Id="rId10" Type="http://schemas.openxmlformats.org/officeDocument/2006/relationships/slideLayout" Target="../slideLayouts/slideLayout9.xml"/><Relationship Id="rId3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0.xml"/><Relationship Id="rId9" Type="http://schemas.openxmlformats.org/officeDocument/2006/relationships/slideLayout" Target="../slideLayouts/slideLayout8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7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1016000" y="685800"/>
            <a:ext cx="100583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1920" marL="274320" marR="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37159" marL="594360" marR="0" rtl="0" algn="l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06680" marL="868680" marR="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14300" marL="1143000" marR="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14300" marL="1371600" marR="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34620" marL="1645920" marR="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6651" marL="1901951" marR="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37160" marL="2194560" marR="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32079" marL="2468880" marR="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8331200" y="620877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1015999" y="6208776"/>
            <a:ext cx="6498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" name="Shape 10"/>
          <p:cNvSpPr/>
          <p:nvPr/>
        </p:nvSpPr>
        <p:spPr>
          <a:xfrm>
            <a:off x="1036320" y="0"/>
            <a:ext cx="10058399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036320" y="6172200"/>
            <a:ext cx="10058399" cy="2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jpg"/><Relationship Id="rId5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016000" y="3017519"/>
            <a:ext cx="100583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75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Villas at Chestnut Ridge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211071" y="4724400"/>
            <a:ext cx="91440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Victoria Anderson, John Rein, Arielle Syposs,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Joanne Chen, Ruihan Ding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024" y="511110"/>
            <a:ext cx="2743199" cy="2105024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8848" y="241112"/>
            <a:ext cx="3444811" cy="264502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0878" y="486316"/>
            <a:ext cx="2406661" cy="2154612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Backup Strategy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1066800" y="440875"/>
            <a:ext cx="10058399" cy="35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will be backed up to cloud on a weekly basis</a:t>
            </a:r>
          </a:p>
          <a:p>
            <a:pPr indent="-381000" lvl="1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Friday before management leaves</a:t>
            </a:r>
          </a:p>
          <a:p>
            <a:pPr indent="-381000" lvl="1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Ensures that all work orders (completed &amp; in progress) are backed up for the following weeks completion</a:t>
            </a:r>
          </a:p>
          <a:p>
            <a:pPr indent="-381000" lvl="0" marL="4572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Applicants and current residents sign a 1 year lease with the property</a:t>
            </a:r>
          </a:p>
          <a:p>
            <a:pPr indent="-381000" lvl="1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August to August leases</a:t>
            </a:r>
          </a:p>
          <a:p>
            <a:pPr indent="-381000" lvl="1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year we will update the database based on new residents or residents who are planning on renewing (living with us again the following year) to ensure accuracy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4575" y="3643025"/>
            <a:ext cx="3109199" cy="2387399"/>
          </a:xfrm>
          <a:prstGeom prst="rect">
            <a:avLst/>
          </a:prstGeom>
          <a:noFill/>
          <a:ln cap="flat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Future Enhancements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1016000" y="685800"/>
            <a:ext cx="10058399" cy="2484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Bigger &amp; better organization system in case the company expands and buys new properties</a:t>
            </a:r>
          </a:p>
          <a:p>
            <a:pPr indent="-381000" lvl="0" marL="4572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Entering data for new applicants</a:t>
            </a:r>
          </a:p>
          <a:p>
            <a:pPr indent="-381000" lvl="1" marL="91440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they want to pay in advance before they move in</a:t>
            </a:r>
          </a:p>
          <a:p>
            <a:pPr lvl="0" marL="45720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5950" y="3449675"/>
            <a:ext cx="3235800" cy="2484599"/>
          </a:xfrm>
          <a:prstGeom prst="rect">
            <a:avLst/>
          </a:prstGeom>
          <a:solidFill>
            <a:srgbClr val="EEEEEE"/>
          </a:solidFill>
          <a:ln cap="sq" w="762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112767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				Conclusion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1016000" y="448050"/>
            <a:ext cx="10058399" cy="291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Combined two data keeping systems (LAMS and MRI) using access database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the extra cost for staff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time efficient and easily understood by staff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20" y="3352800"/>
            <a:ext cx="3383870" cy="2598229"/>
          </a:xfrm>
          <a:prstGeom prst="rect">
            <a:avLst/>
          </a:prstGeom>
          <a:solidFill>
            <a:srgbClr val="EEEEEE"/>
          </a:solidFill>
          <a:ln cap="sq" w="762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2207767" y="4572000"/>
            <a:ext cx="90423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				</a:t>
            </a:r>
            <a:r>
              <a:rPr lang="en-US"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Questions?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612" y="651637"/>
            <a:ext cx="5743575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Agenda 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1016000" y="685800"/>
            <a:ext cx="100583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Villas background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 file keeping process 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new file keeping process 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Trial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Backup Strategy 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Enhancements 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 </a:t>
            </a:r>
          </a:p>
        </p:txBody>
      </p:sp>
      <p:sp>
        <p:nvSpPr>
          <p:cNvPr id="100" name="Shape 100"/>
          <p:cNvSpPr/>
          <p:nvPr/>
        </p:nvSpPr>
        <p:spPr>
          <a:xfrm>
            <a:off x="63500" y="-136525"/>
            <a:ext cx="3762374" cy="2581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215900" y="15875"/>
            <a:ext cx="3762374" cy="2581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5183" y="2322264"/>
            <a:ext cx="4627434" cy="3553071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Company Background 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1016000" y="685800"/>
            <a:ext cx="100583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Villas at Chestnut Ridge (VCR) is an American Campus community built in 2007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Conveniently located within walking distance, and provides shuttle transportation to and from UB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Takes pride in the upkeep of the apartments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order services for when appliances break down, all students have to fill out a work order online or at the front desk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164" y="3864864"/>
            <a:ext cx="2969637" cy="2037397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My Role in the Company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016000" y="685800"/>
            <a:ext cx="100583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Assistant for the Villas at Chestnut Ridge</a:t>
            </a:r>
          </a:p>
          <a:p>
            <a:pPr indent="-276860" lvl="1" marL="59436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Leasing duties  - new leases, new applicants, current applicants</a:t>
            </a:r>
          </a:p>
          <a:p>
            <a:pPr indent="-276860" lvl="1" marL="59436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 desk accommodations – residents can place work orders, pay rent, ask any questions they may have</a:t>
            </a:r>
          </a:p>
          <a:p>
            <a:pPr indent="-276860" lvl="1" marL="59436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call for any emergencies</a:t>
            </a:r>
          </a:p>
          <a:p>
            <a:pPr indent="-121920" lvl="0" marL="27432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2521" y="3316223"/>
            <a:ext cx="3374516" cy="2590798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Old File Keeping System 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016000" y="685800"/>
            <a:ext cx="100583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Currently uses a paper trail within files to show communication with residents 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Excel is used to show a spreadsheet with contact information of current residents and their Guarantor 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a program called LAMS to input information for current residents, applicants, and also students interested in the property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another software program called MRI, which is used to track residents balances and work orders 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9671" y="3755135"/>
            <a:ext cx="2461708" cy="2203894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908" y="685800"/>
            <a:ext cx="6859349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016000" y="4572000"/>
            <a:ext cx="1074928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Pictures of Old File Keeping System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016000" y="4572000"/>
            <a:ext cx="1074928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Pictures of Old File Keeping System 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38412" l="0" r="51844" t="0"/>
          <a:stretch/>
        </p:blipFill>
        <p:spPr>
          <a:xfrm>
            <a:off x="1016007" y="480425"/>
            <a:ext cx="4861718" cy="38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830600" y="3768325"/>
            <a:ext cx="2232299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666666"/>
                </a:solidFill>
                <a:latin typeface="Impact"/>
                <a:ea typeface="Impact"/>
                <a:cs typeface="Impact"/>
                <a:sym typeface="Impact"/>
              </a:rPr>
              <a:t>Work Order Submission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498" y="525075"/>
            <a:ext cx="4933549" cy="45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7369125" y="2875950"/>
            <a:ext cx="2232299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666666"/>
                </a:solidFill>
                <a:latin typeface="Impact"/>
                <a:ea typeface="Impact"/>
                <a:cs typeface="Impact"/>
                <a:sym typeface="Impact"/>
              </a:rPr>
              <a:t>Account Balances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New File Keeping System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460120"/>
            <a:ext cx="10896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76860" lvl="1" marL="59436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database will allow for time efficiency along with cost savings</a:t>
            </a:r>
          </a:p>
          <a:p>
            <a:pPr indent="-276860" lvl="1" marL="59436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it easier for employees because they only have to open 1 system</a:t>
            </a:r>
          </a:p>
          <a:p>
            <a:pPr lvl="2" marR="0" rtl="0" algn="l">
              <a:spcBef>
                <a:spcPts val="44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orders &amp; current residents information / statements</a:t>
            </a:r>
          </a:p>
          <a:p>
            <a:pPr indent="-276860" lvl="1" marL="59436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resident’s statements, applicants (LAMS) and work orders (MRI)</a:t>
            </a:r>
          </a:p>
          <a:p>
            <a:pPr indent="-276860" lvl="1" marL="59436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Combining both systems will reduce the staff needed ultimately reducing the budget</a:t>
            </a:r>
          </a:p>
          <a:p>
            <a:pPr indent="-276860" lvl="1" marL="59436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Faster to assign the work order from the resident to the </a:t>
            </a:r>
            <a:r>
              <a:rPr lang="en-US"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maintenance staff</a:t>
            </a:r>
          </a:p>
          <a:p>
            <a:pPr indent="-276860" lvl="1" marL="59436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Clarity of </a:t>
            </a:r>
            <a:r>
              <a:rPr lang="en-US"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ccess will prevent issues with work orders not being fulfilled </a:t>
            </a:r>
          </a:p>
          <a:p>
            <a:pPr indent="-276860" lvl="1" marL="59436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Ability to adjust future need with windows access system</a:t>
            </a:r>
          </a:p>
          <a:p>
            <a:pPr indent="-137159" lvl="1" marL="594360" marR="0" rtl="0" algn="l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1150" y="3756150"/>
            <a:ext cx="3010499" cy="2257800"/>
          </a:xfrm>
          <a:prstGeom prst="rect">
            <a:avLst/>
          </a:prstGeom>
          <a:solidFill>
            <a:srgbClr val="EEEEEE"/>
          </a:solidFill>
          <a:ln cap="sq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016000" y="4572000"/>
            <a:ext cx="90423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Our Database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4624" y="1179382"/>
            <a:ext cx="8381999" cy="420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